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6" r:id="rId1"/>
  </p:sldMasterIdLst>
  <p:notesMasterIdLst>
    <p:notesMasterId r:id="rId12"/>
  </p:notesMasterIdLst>
  <p:sldIdLst>
    <p:sldId id="266" r:id="rId2"/>
    <p:sldId id="281" r:id="rId3"/>
    <p:sldId id="267" r:id="rId4"/>
    <p:sldId id="278" r:id="rId5"/>
    <p:sldId id="283" r:id="rId6"/>
    <p:sldId id="284" r:id="rId7"/>
    <p:sldId id="285" r:id="rId8"/>
    <p:sldId id="286" r:id="rId9"/>
    <p:sldId id="287" r:id="rId10"/>
    <p:sldId id="288" r:id="rId11"/>
  </p:sldIdLst>
  <p:sldSz cx="9144000" cy="6858000" type="screen4x3"/>
  <p:notesSz cx="6797675" cy="992822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1pPr>
    <a:lvl2pPr marL="457200" algn="l" defTabSz="449263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2pPr>
    <a:lvl3pPr marL="914400" algn="l" defTabSz="449263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3pPr>
    <a:lvl4pPr marL="1371600" algn="l" defTabSz="449263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4pPr>
    <a:lvl5pPr marL="1828800" algn="l" defTabSz="449263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2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2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2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2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2" autoAdjust="0"/>
    <p:restoredTop sz="95314" autoAdjust="0"/>
  </p:normalViewPr>
  <p:slideViewPr>
    <p:cSldViewPr>
      <p:cViewPr varScale="1">
        <p:scale>
          <a:sx n="89" d="100"/>
          <a:sy n="89" d="100"/>
        </p:scale>
        <p:origin x="594" y="6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1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08000"/>
              </a:lnSpc>
              <a:buClr>
                <a:srgbClr val="FFFFFF"/>
              </a:buClr>
              <a:buSzPct val="100000"/>
              <a:buFont typeface="Tahoma" pitchFamily="34" charset="0"/>
              <a:buNone/>
              <a:defRPr/>
            </a:pPr>
            <a:endParaRPr lang="pl-PL" sz="1800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125575" y="-9840913"/>
            <a:ext cx="28254325" cy="211899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6463"/>
            <a:ext cx="5435600" cy="4465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noProof="0" smtClean="0"/>
          </a:p>
        </p:txBody>
      </p:sp>
    </p:spTree>
    <p:extLst>
      <p:ext uri="{BB962C8B-B14F-4D97-AF65-F5344CB8AC3E}">
        <p14:creationId xmlns:p14="http://schemas.microsoft.com/office/powerpoint/2010/main" val="40123728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2124075" y="755650"/>
            <a:ext cx="25495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08000"/>
              </a:lnSpc>
              <a:buClr>
                <a:srgbClr val="FFFFFF"/>
              </a:buClr>
              <a:buSzPct val="100000"/>
              <a:buFont typeface="Tahoma" pitchFamily="34" charset="0"/>
              <a:buNone/>
            </a:pPr>
            <a:endParaRPr lang="pl-PL" sz="180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37188" cy="4467225"/>
          </a:xfrm>
          <a:noFill/>
          <a:ln/>
        </p:spPr>
        <p:txBody>
          <a:bodyPr wrap="none" anchor="ctr"/>
          <a:lstStyle/>
          <a:p>
            <a:endParaRPr lang="pl-P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41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91926-5CFE-4CE9-A4D0-A4F26C80E00C}" type="datetimeFigureOut">
              <a:rPr lang="en-US"/>
              <a:pPr>
                <a:defRPr/>
              </a:pPr>
              <a:t>5/23/2018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7F945-DFBB-47D0-8C5C-3CD6C1139E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67093-271F-48C2-8650-2FB8E08D059A}" type="datetimeFigureOut">
              <a:rPr lang="en-US"/>
              <a:pPr>
                <a:defRPr/>
              </a:pPr>
              <a:t>5/23/2018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F822B-040F-411B-83B2-006F80C86C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51DAB-D59E-4F7C-9D65-3F47953E65BB}" type="datetimeFigureOut">
              <a:rPr lang="en-US"/>
              <a:pPr>
                <a:defRPr/>
              </a:pPr>
              <a:t>5/23/2018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F23F0-1460-4556-8BDC-53337A71E7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98B40-9F90-4821-ADE1-E6C44FFD6BEC}" type="datetimeFigureOut">
              <a:rPr lang="en-US"/>
              <a:pPr>
                <a:defRPr/>
              </a:pPr>
              <a:t>5/23/2018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3C704-0AC3-4715-B5AF-BDA9DCDD5F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E73C4-4FD9-43C7-943F-E316CEB6D751}" type="datetimeFigureOut">
              <a:rPr lang="en-US"/>
              <a:pPr>
                <a:defRPr/>
              </a:pPr>
              <a:t>5/23/2018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B5E6A-98B7-4501-86AA-A3B0DD92D7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A22FF-F47D-4563-A05C-D1D38C754C02}" type="datetimeFigureOut">
              <a:rPr lang="en-US"/>
              <a:pPr>
                <a:defRPr/>
              </a:pPr>
              <a:t>5/23/2018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59803-2E62-4AAB-9599-0210948302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56A62-9099-490E-857B-C28B7596BC53}" type="datetimeFigureOut">
              <a:rPr lang="en-US"/>
              <a:pPr>
                <a:defRPr/>
              </a:pPr>
              <a:t>5/23/2018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8B587-284A-4C5C-BD2A-106A7A7982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F8C5-CE8F-4ECD-A35E-F1486B4DFF30}" type="datetimeFigureOut">
              <a:rPr lang="en-US"/>
              <a:pPr>
                <a:defRPr/>
              </a:pPr>
              <a:t>5/23/2018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C5122-32A7-45E5-B8C8-0035CA8103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66943-1365-4EA7-86B2-B1F2F9D96EC9}" type="datetimeFigureOut">
              <a:rPr lang="en-US"/>
              <a:pPr>
                <a:defRPr/>
              </a:pPr>
              <a:t>5/23/2018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D940F-0450-4DA9-B9E1-44B68A5E0F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35F67-C4E6-4003-B668-DD3D7935F019}" type="datetimeFigureOut">
              <a:rPr lang="en-US"/>
              <a:pPr>
                <a:defRPr/>
              </a:pPr>
              <a:t>5/23/2018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257F1-B45E-42C3-B72A-F2DA8375C3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8000"/>
              </a:lnSpc>
              <a:buClr>
                <a:srgbClr val="FFFFFF"/>
              </a:buClr>
              <a:buSzPct val="100000"/>
              <a:buFont typeface="Tahoma" pitchFamily="32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Tahoma" pitchFamily="32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5C81844A-3344-4B7A-BE84-1A7A22E49BD6}" type="datetimeFigureOut">
              <a:rPr lang="pl-PL"/>
              <a:pPr>
                <a:defRPr/>
              </a:pPr>
              <a:t>2018-05-23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ct val="108000"/>
              </a:lnSpc>
              <a:buClr>
                <a:srgbClr val="FFFFFF"/>
              </a:buClr>
              <a:buSzPct val="100000"/>
              <a:buFont typeface="Tahoma" pitchFamily="32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Tahoma" pitchFamily="32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08000"/>
              </a:lnSpc>
              <a:buClr>
                <a:srgbClr val="FFFFFF"/>
              </a:buClr>
              <a:buSzPct val="100000"/>
              <a:buFont typeface="Tahoma" pitchFamily="32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Tahoma" pitchFamily="32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F551000E-3B59-4FE1-8B0C-4CA40A85C5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</p:sldLayoutIdLst>
  <p:transition spd="med">
    <p:cut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18" Type="http://schemas.openxmlformats.org/officeDocument/2006/relationships/image" Target="../media/image8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17" Type="http://schemas.openxmlformats.org/officeDocument/2006/relationships/image" Target="../media/image81.jpeg"/><Relationship Id="rId2" Type="http://schemas.openxmlformats.org/officeDocument/2006/relationships/image" Target="../media/image66.jpeg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5" Type="http://schemas.openxmlformats.org/officeDocument/2006/relationships/image" Target="../media/image79.jpeg"/><Relationship Id="rId10" Type="http://schemas.openxmlformats.org/officeDocument/2006/relationships/image" Target="../media/image74.jpeg"/><Relationship Id="rId19" Type="http://schemas.openxmlformats.org/officeDocument/2006/relationships/image" Target="../media/image83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24075" y="1646238"/>
            <a:ext cx="6911975" cy="63023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500" dirty="0" err="1">
                <a:solidFill>
                  <a:schemeClr val="tx1"/>
                </a:solidFill>
                <a:latin typeface="+mj-lt"/>
              </a:rPr>
              <a:t>Krajobrazy</a:t>
            </a:r>
            <a:r>
              <a:rPr lang="en-US" sz="3500" dirty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3500" dirty="0">
                <a:solidFill>
                  <a:schemeClr val="tx1"/>
                </a:solidFill>
                <a:latin typeface="+mj-lt"/>
              </a:rPr>
              <a:t>miast</a:t>
            </a:r>
            <a:r>
              <a:rPr lang="en-US" sz="35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+mj-lt"/>
              </a:rPr>
              <a:t>i</a:t>
            </a:r>
            <a:r>
              <a:rPr lang="en-US" sz="3500" dirty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3500" dirty="0">
                <a:solidFill>
                  <a:schemeClr val="tx1"/>
                </a:solidFill>
                <a:latin typeface="+mj-lt"/>
              </a:rPr>
              <a:t>wsi</a:t>
            </a:r>
          </a:p>
        </p:txBody>
      </p:sp>
      <p:pic>
        <p:nvPicPr>
          <p:cNvPr id="12291" name="Picture 3" descr="D:\Pokazy_slajdow\Krajobrazy_miast_i_wsi\zdjecia\87797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8850" y="2962275"/>
            <a:ext cx="4060825" cy="3044825"/>
          </a:xfrm>
          <a:prstGeom prst="rect">
            <a:avLst/>
          </a:prstGeom>
          <a:noFill/>
          <a:ln w="76200" cap="sq">
            <a:noFill/>
            <a:bevel/>
            <a:headEnd/>
            <a:tailEnd/>
          </a:ln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850" y="2962275"/>
            <a:ext cx="4565650" cy="3044825"/>
          </a:xfrm>
          <a:prstGeom prst="rect">
            <a:avLst/>
          </a:prstGeom>
          <a:noFill/>
          <a:ln w="76200" cap="sq">
            <a:noFill/>
            <a:bevel/>
            <a:headEnd/>
            <a:tailEnd/>
          </a:ln>
        </p:spPr>
      </p:pic>
      <p:pic>
        <p:nvPicPr>
          <p:cNvPr id="12293" name="Picture 16" descr="D:\Pokazy_slajdow\Krajobrazy_miast_i_wsi\Praca\grafiki\ci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388" y="6550025"/>
            <a:ext cx="26511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51388" y="2962275"/>
            <a:ext cx="4254500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950" y="2962275"/>
            <a:ext cx="4646613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4000" decel="4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/>
          <p:cNvSpPr txBox="1">
            <a:spLocks/>
          </p:cNvSpPr>
          <p:nvPr/>
        </p:nvSpPr>
        <p:spPr bwMode="auto">
          <a:xfrm>
            <a:off x="214313" y="16430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charset="0"/>
              <a:buNone/>
              <a:tabLst/>
              <a:defRPr/>
            </a:pPr>
            <a:endParaRPr lang="pl-PL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Fotografie: Beata Chromik; Paweł Fabijański; </a:t>
            </a:r>
            <a:r>
              <a:rPr lang="pl-PL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shutterstock.com</a:t>
            </a:r>
            <a:r>
              <a:rPr lang="pl-PL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–– Adam Michal Ziaja,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Agata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Dorobek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Artur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Bogacki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Artur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Bogacki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Brasiliao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dedek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Deymos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Elena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Elisseeva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imantsu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iofoto</a:t>
            </a:r>
            <a:r>
              <a:rPr lang="pl-PL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Kryczka Dagmara, Krzysztof </a:t>
            </a:r>
            <a:r>
              <a:rPr lang="pl-PL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Slusarczyk</a:t>
            </a:r>
            <a:r>
              <a:rPr lang="pl-PL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marikond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Matyas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Arvai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Nahlik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Pawel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Kazmierczak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Smileus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Tupungato, Vladimir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Melnikov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Thinkstock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/Getty Images </a:t>
            </a:r>
            <a:r>
              <a:rPr lang="pl-PL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––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F1online,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Hemera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Dariusz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Majgier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/Adam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Puchta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Aleksander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Bolbot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/Alexander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Ishchenko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/Alexei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Novikov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Arkadiusz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Wąglewski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/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Artur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Bogacki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Dariusz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Kuzminski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Jacek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Kadaj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/Jan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Remisiewicz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/Pascal RATEAU,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/Richard Carey,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/Tomasz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Gierygowski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VitAzslav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Halamka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Jupiterimages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Ablestock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Jupiterimages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/Photos.com,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Stockbyte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Thinkstock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/Top Photo Group,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Zoonar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pl-PL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okazy_slajdow\Krajobrazy_miast_i_wsi\zdjecia\135346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949450"/>
            <a:ext cx="5072062" cy="3381375"/>
          </a:xfrm>
          <a:prstGeom prst="rect">
            <a:avLst/>
          </a:prstGeom>
          <a:noFill/>
          <a:ln w="190500" cap="sq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2054" name="Picture 6" descr="D:\Pokazy_slajdow\Krajobrazy_miast_i_wsi\zdjecia\100198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100" y="1949450"/>
            <a:ext cx="5129213" cy="3381375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2055" name="Picture 7" descr="D:\Pokazy_slajdow\Krajobrazy_miast_i_wsi\zdjecia\1142427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1949450"/>
            <a:ext cx="5072062" cy="3381375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2056" name="Picture 8" descr="D:\Pokazy_slajdow\Krajobrazy_miast_i_wsi\zdjecia\1264755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5800" y="1941513"/>
            <a:ext cx="5110163" cy="3394075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2057" name="Picture 9" descr="D:\Pokazy_slajdow\Krajobrazy_miast_i_wsi\zdjecia\914738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3738" y="1939925"/>
            <a:ext cx="5097462" cy="3398838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2058" name="Picture 10" descr="D:\Pokazy_slajdow\Krajobrazy_miast_i_wsi\zdjecia\dv1180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50" y="1928813"/>
            <a:ext cx="4141788" cy="3417887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2059" name="Picture 11" descr="D:\Pokazy_slajdow\Krajobrazy_miast_i_wsi\zdjecia\1213475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3263" y="1949450"/>
            <a:ext cx="5083175" cy="3381375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2060" name="Picture 12" descr="D:\Pokazy_slajdow\Krajobrazy_miast_i_wsi\zdjecia\1380454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44688" y="1928813"/>
            <a:ext cx="5127625" cy="3417887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sp>
        <p:nvSpPr>
          <p:cNvPr id="12" name="pole tekstowe 11"/>
          <p:cNvSpPr txBox="1"/>
          <p:nvPr/>
        </p:nvSpPr>
        <p:spPr>
          <a:xfrm>
            <a:off x="3463925" y="84138"/>
            <a:ext cx="2251075" cy="63023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500" dirty="0" err="1">
                <a:solidFill>
                  <a:schemeClr val="tx1"/>
                </a:solidFill>
                <a:latin typeface="+mj-lt"/>
              </a:rPr>
              <a:t>Krajobrazy</a:t>
            </a:r>
            <a:endParaRPr lang="pl-PL" sz="3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93663" y="885825"/>
            <a:ext cx="12636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  <a:latin typeface="+mj-lt"/>
              </a:rPr>
              <a:t>Naturalne</a:t>
            </a:r>
            <a:endParaRPr lang="pl-PL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7047383" y="885825"/>
            <a:ext cx="1836267" cy="40005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l-PL" b="1" dirty="0" smtClean="0">
                <a:solidFill>
                  <a:schemeClr val="tx1"/>
                </a:solidFill>
                <a:latin typeface="+mj-lt"/>
              </a:rPr>
              <a:t>Kulturowe</a:t>
            </a:r>
            <a:endParaRPr lang="pl-PL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Picture 4" descr="D:\Pokazy_slajdow\Krajobrazy_miast_i_wsi\zdjecia\13534694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8275" y="1546225"/>
            <a:ext cx="1331913" cy="887413"/>
          </a:xfrm>
          <a:prstGeom prst="rect">
            <a:avLst/>
          </a:prstGeom>
          <a:noFill/>
          <a:ln w="88900" cap="sq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27" name="Picture 6" descr="D:\Pokazy_slajdow\Krajobrazy_miast_i_wsi\zdjecia\10019862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6688" y="2695575"/>
            <a:ext cx="1327150" cy="874713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32" name="Picture 9" descr="D:\Pokazy_slajdow\Krajobrazy_miast_i_wsi\zdjecia\9147386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72375" y="1571625"/>
            <a:ext cx="1311275" cy="874713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30" name="Picture 8" descr="D:\Pokazy_slajdow\Krajobrazy_miast_i_wsi\zdjecia\12647553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5575" y="4981575"/>
            <a:ext cx="1320800" cy="87630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36" name="Picture 11" descr="D:\Pokazy_slajdow\Krajobrazy_miast_i_wsi\zdjecia\12134755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72375" y="4071938"/>
            <a:ext cx="1317625" cy="87630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34" name="Picture 10" descr="D:\Pokazy_slajdow\Krajobrazy_miast_i_wsi\zdjecia\dv11807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72375" y="2714625"/>
            <a:ext cx="1331913" cy="109855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38" name="Picture 12" descr="D:\Pokazy_slajdow\Krajobrazy_miast_i_wsi\zdjecia\13804540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72375" y="5254625"/>
            <a:ext cx="1333500" cy="88900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28" name="Picture 7" descr="D:\Pokazy_slajdow\Krajobrazy_miast_i_wsi\zdjecia\114242795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1925" y="3851275"/>
            <a:ext cx="1331913" cy="887413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1030" name="Picture 6" descr="D:\Klienci\Wydawnictwo Bowa Era Jabłuszko\Slajdy\Krajobrazy_miast_i_wsi\Praca\grafiki\strzalka_prawo_dol_dluga.pn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6284719" y="285728"/>
            <a:ext cx="2144933" cy="670291"/>
          </a:xfrm>
          <a:prstGeom prst="rect">
            <a:avLst/>
          </a:prstGeom>
          <a:noFill/>
          <a:effectLst>
            <a:innerShdw blurRad="25400" dir="5400000">
              <a:prstClr val="black"/>
            </a:innerShdw>
          </a:effectLst>
        </p:spPr>
      </p:pic>
      <p:pic>
        <p:nvPicPr>
          <p:cNvPr id="35" name="Picture 6" descr="D:\Klienci\Wydawnictwo Bowa Era Jabłuszko\Slajdy\Krajobrazy_miast_i_wsi\Praca\grafiki\strzalka_prawo_dol_dluga.pn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 flipH="1">
            <a:off x="642910" y="285728"/>
            <a:ext cx="2143646" cy="669889"/>
          </a:xfrm>
          <a:prstGeom prst="rect">
            <a:avLst/>
          </a:prstGeom>
          <a:noFill/>
          <a:effectLst>
            <a:innerShdw blurRad="25400" dir="5400000">
              <a:prstClr val="black"/>
            </a:inn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4413" y="1876425"/>
            <a:ext cx="4556125" cy="3027363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" name="Picture 1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87538" y="1876425"/>
            <a:ext cx="5348287" cy="3027363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14357" name="Picture 2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14600" y="2019300"/>
            <a:ext cx="4095750" cy="2743200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19" name="Picture 21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278063" y="1862138"/>
            <a:ext cx="4567237" cy="3057525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14358" name="Picture 2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254250" y="1911350"/>
            <a:ext cx="4616450" cy="2992438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5" name="Picture 21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270125" y="1857375"/>
            <a:ext cx="4583113" cy="3067050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sp>
        <p:nvSpPr>
          <p:cNvPr id="3" name="pole tekstowe 2"/>
          <p:cNvSpPr txBox="1"/>
          <p:nvPr/>
        </p:nvSpPr>
        <p:spPr>
          <a:xfrm>
            <a:off x="179388" y="46038"/>
            <a:ext cx="87852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+mj-lt"/>
              </a:rPr>
              <a:t>Krajobrazy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naturalne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ukszta</a:t>
            </a:r>
            <a:r>
              <a:rPr lang="pl-PL" sz="3600" dirty="0">
                <a:solidFill>
                  <a:schemeClr val="tx1"/>
                </a:solidFill>
                <a:latin typeface="+mj-lt"/>
              </a:rPr>
              <a:t>ł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towa</a:t>
            </a:r>
            <a:r>
              <a:rPr lang="pl-PL" sz="3600" dirty="0">
                <a:solidFill>
                  <a:schemeClr val="tx1"/>
                </a:solidFill>
                <a:latin typeface="+mj-lt"/>
              </a:rPr>
              <a:t>ł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a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przyroda</a:t>
            </a:r>
            <a:endParaRPr lang="pl-PL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344" name="pole tekstowe 1"/>
          <p:cNvSpPr txBox="1">
            <a:spLocks noChangeArrowheads="1"/>
          </p:cNvSpPr>
          <p:nvPr/>
        </p:nvSpPr>
        <p:spPr bwMode="auto">
          <a:xfrm>
            <a:off x="4114800" y="1268413"/>
            <a:ext cx="892175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Góry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345" name="pole tekstowe 4"/>
          <p:cNvSpPr txBox="1">
            <a:spLocks noChangeArrowheads="1"/>
          </p:cNvSpPr>
          <p:nvPr/>
        </p:nvSpPr>
        <p:spPr bwMode="auto">
          <a:xfrm>
            <a:off x="3902075" y="1268413"/>
            <a:ext cx="1317625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Pustynia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346" name="pole tekstowe 5"/>
          <p:cNvSpPr txBox="1">
            <a:spLocks noChangeArrowheads="1"/>
          </p:cNvSpPr>
          <p:nvPr/>
        </p:nvSpPr>
        <p:spPr bwMode="auto">
          <a:xfrm>
            <a:off x="4041775" y="1268413"/>
            <a:ext cx="1038225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Rzeka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347" name="pole tekstowe 6"/>
          <p:cNvSpPr txBox="1">
            <a:spLocks noChangeArrowheads="1"/>
          </p:cNvSpPr>
          <p:nvPr/>
        </p:nvSpPr>
        <p:spPr bwMode="auto">
          <a:xfrm>
            <a:off x="3970338" y="1268413"/>
            <a:ext cx="118110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Jezioro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353" name="Picture 17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61938" y="5402263"/>
            <a:ext cx="1566862" cy="887412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27000"/>
              </a:schemeClr>
            </a:outerShdw>
          </a:effectLst>
          <a:extLst/>
        </p:spPr>
      </p:pic>
      <p:pic>
        <p:nvPicPr>
          <p:cNvPr id="14354" name="Picture 18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73050" y="4071938"/>
            <a:ext cx="1298575" cy="86360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27000"/>
              </a:schemeClr>
            </a:outerShdw>
          </a:effectLst>
          <a:extLst/>
        </p:spPr>
      </p:pic>
      <p:pic>
        <p:nvPicPr>
          <p:cNvPr id="14356" name="Picture 20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841625" y="5432425"/>
            <a:ext cx="1219200" cy="815975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27000"/>
              </a:schemeClr>
            </a:outerShdw>
          </a:effectLst>
          <a:extLst/>
        </p:spPr>
      </p:pic>
      <p:pic>
        <p:nvPicPr>
          <p:cNvPr id="26" name="Picture 20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7566025" y="4064000"/>
            <a:ext cx="1292225" cy="865188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27000"/>
              </a:schemeClr>
            </a:outerShdw>
          </a:effectLst>
          <a:extLst/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7450138" y="5370513"/>
            <a:ext cx="1408112" cy="912812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27000"/>
              </a:schemeClr>
            </a:outerShdw>
          </a:effectLst>
          <a:extLst/>
        </p:spPr>
      </p:pic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5072063" y="5373688"/>
            <a:ext cx="1365250" cy="91440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27000"/>
              </a:schemeClr>
            </a:outerShdw>
          </a:effectLst>
          <a:extLst/>
        </p:spPr>
      </p:pic>
      <p:sp>
        <p:nvSpPr>
          <p:cNvPr id="29" name="pole tekstowe 28"/>
          <p:cNvSpPr txBox="1"/>
          <p:nvPr/>
        </p:nvSpPr>
        <p:spPr>
          <a:xfrm>
            <a:off x="395288" y="642938"/>
            <a:ext cx="87852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Przeważają w nich składniki przyrody: ukształtowanie powierzchni ziemi, skały</a:t>
            </a:r>
          </a:p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i gleby, woda i roślinność</a:t>
            </a:r>
          </a:p>
        </p:txBody>
      </p:sp>
      <p:sp>
        <p:nvSpPr>
          <p:cNvPr id="30" name="pole tekstowe 1"/>
          <p:cNvSpPr txBox="1">
            <a:spLocks noChangeArrowheads="1"/>
          </p:cNvSpPr>
          <p:nvPr/>
        </p:nvSpPr>
        <p:spPr bwMode="auto">
          <a:xfrm>
            <a:off x="3938588" y="1268413"/>
            <a:ext cx="1243012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Lodowiec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pole tekstowe 4"/>
          <p:cNvSpPr txBox="1">
            <a:spLocks noChangeArrowheads="1"/>
          </p:cNvSpPr>
          <p:nvPr/>
        </p:nvSpPr>
        <p:spPr bwMode="auto">
          <a:xfrm>
            <a:off x="4271963" y="1268413"/>
            <a:ext cx="576262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Las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3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3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3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43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3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  <p:bldP spid="14344" grpId="1"/>
      <p:bldP spid="14344" grpId="2"/>
      <p:bldP spid="14344" grpId="3"/>
      <p:bldP spid="14345" grpId="0"/>
      <p:bldP spid="14346" grpId="0"/>
      <p:bldP spid="14346" grpId="1"/>
      <p:bldP spid="14346" grpId="2"/>
      <p:bldP spid="14346" grpId="3"/>
      <p:bldP spid="14346" grpId="4"/>
      <p:bldP spid="14347" grpId="0"/>
      <p:bldP spid="14347" grpId="1"/>
      <p:bldP spid="14347" grpId="2"/>
      <p:bldP spid="14347" grpId="3"/>
      <p:bldP spid="14347" grpId="4"/>
      <p:bldP spid="14347" grpId="5"/>
      <p:bldP spid="30" grpId="0"/>
      <p:bldP spid="30" grpId="1"/>
      <p:bldP spid="30" grpId="2"/>
      <p:bldP spid="31" grpId="0"/>
      <p:bldP spid="3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4525" y="1628775"/>
            <a:ext cx="3462338" cy="2005013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46138" y="4221163"/>
            <a:ext cx="3005137" cy="2005012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68888" y="1628775"/>
            <a:ext cx="3463925" cy="2005013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10188" y="4221163"/>
            <a:ext cx="3006725" cy="2005012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30000"/>
              </a:schemeClr>
            </a:outerShdw>
          </a:effectLst>
          <a:extLst/>
        </p:spPr>
      </p:pic>
      <p:sp>
        <p:nvSpPr>
          <p:cNvPr id="15363" name="pole tekstowe 1"/>
          <p:cNvSpPr txBox="1">
            <a:spLocks noChangeArrowheads="1"/>
          </p:cNvSpPr>
          <p:nvPr/>
        </p:nvSpPr>
        <p:spPr bwMode="auto">
          <a:xfrm>
            <a:off x="6005513" y="6308725"/>
            <a:ext cx="1677987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Przemysłowe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364" name="pole tekstowe 2"/>
          <p:cNvSpPr txBox="1">
            <a:spLocks noChangeArrowheads="1"/>
          </p:cNvSpPr>
          <p:nvPr/>
        </p:nvSpPr>
        <p:spPr bwMode="auto">
          <a:xfrm>
            <a:off x="6180138" y="3716338"/>
            <a:ext cx="1127125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Miejskie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365" name="pole tekstowe 3"/>
          <p:cNvSpPr txBox="1">
            <a:spLocks noChangeArrowheads="1"/>
          </p:cNvSpPr>
          <p:nvPr/>
        </p:nvSpPr>
        <p:spPr bwMode="auto">
          <a:xfrm>
            <a:off x="1841500" y="6308725"/>
            <a:ext cx="107950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Rolnicze</a:t>
            </a:r>
          </a:p>
        </p:txBody>
      </p:sp>
      <p:sp>
        <p:nvSpPr>
          <p:cNvPr id="15366" name="pole tekstowe 4"/>
          <p:cNvSpPr txBox="1">
            <a:spLocks noChangeArrowheads="1"/>
          </p:cNvSpPr>
          <p:nvPr/>
        </p:nvSpPr>
        <p:spPr bwMode="auto">
          <a:xfrm>
            <a:off x="1763713" y="3716338"/>
            <a:ext cx="116840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Wiejskie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2051720" y="64420"/>
            <a:ext cx="75644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chemeClr val="tx1"/>
                </a:solidFill>
                <a:latin typeface="+mj-lt"/>
              </a:rPr>
              <a:t>Krajobrazy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3600" dirty="0" smtClean="0">
                <a:solidFill>
                  <a:schemeClr val="tx1"/>
                </a:solidFill>
                <a:latin typeface="+mj-lt"/>
              </a:rPr>
              <a:t>kulturowe</a:t>
            </a:r>
            <a:endParaRPr lang="pl-PL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336006" y="692150"/>
            <a:ext cx="85566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Powstały tam, gdzie ludzie zmienili przyrodę przez wprowadzenie nowych, </a:t>
            </a:r>
            <a:r>
              <a:rPr lang="pl-PL" dirty="0" err="1">
                <a:solidFill>
                  <a:schemeClr val="tx1"/>
                </a:solidFill>
                <a:latin typeface="+mj-lt"/>
              </a:rPr>
              <a:t>nieprzyrodniczych</a:t>
            </a:r>
            <a:r>
              <a:rPr lang="pl-PL" dirty="0">
                <a:solidFill>
                  <a:schemeClr val="tx1"/>
                </a:solidFill>
                <a:latin typeface="+mj-lt"/>
              </a:rPr>
              <a:t> elementów, takich jak: budynki, drogi, pola uprawne, fabryki. 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ole tekstowe 18"/>
          <p:cNvSpPr txBox="1"/>
          <p:nvPr/>
        </p:nvSpPr>
        <p:spPr>
          <a:xfrm>
            <a:off x="2581275" y="46038"/>
            <a:ext cx="37909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chemeClr val="tx1"/>
                </a:solidFill>
                <a:latin typeface="+mj-lt"/>
              </a:rPr>
              <a:t>Krajobrazy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3600" dirty="0">
                <a:solidFill>
                  <a:schemeClr val="tx1"/>
                </a:solidFill>
                <a:latin typeface="+mj-lt"/>
              </a:rPr>
              <a:t>wiejskie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1662113" y="642938"/>
            <a:ext cx="56753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Przeważają w nich niskie budynki, wąskie drogi, pola</a:t>
            </a: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7088" y="1739900"/>
            <a:ext cx="2665412" cy="1833563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627688" y="1739900"/>
            <a:ext cx="2760662" cy="1833563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85813" y="4784725"/>
            <a:ext cx="2706687" cy="1793875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7375" y="4832350"/>
            <a:ext cx="2795588" cy="17653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/>
            <a:tailEnd/>
          </a:ln>
          <a:effectLst>
            <a:outerShdw dist="50800" dir="54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22" name="pole tekstowe 21"/>
          <p:cNvSpPr txBox="1"/>
          <p:nvPr/>
        </p:nvSpPr>
        <p:spPr>
          <a:xfrm>
            <a:off x="3143250" y="1214438"/>
            <a:ext cx="30003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Zabudowania mieszkalne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3708400" y="6092825"/>
            <a:ext cx="157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W</a:t>
            </a:r>
            <a:r>
              <a:rPr lang="pl-PL" dirty="0" smtClean="0">
                <a:solidFill>
                  <a:schemeClr val="tx1"/>
                </a:solidFill>
                <a:latin typeface="+mj-lt"/>
              </a:rPr>
              <a:t>ąska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droga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708025" y="4037013"/>
            <a:ext cx="30003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Zabudowania gospodarskie</a:t>
            </a:r>
          </a:p>
        </p:txBody>
      </p:sp>
      <p:cxnSp>
        <p:nvCxnSpPr>
          <p:cNvPr id="2077" name="Łącznik prostoliniowy 2076"/>
          <p:cNvCxnSpPr>
            <a:stCxn id="22" idx="1"/>
          </p:cNvCxnSpPr>
          <p:nvPr/>
        </p:nvCxnSpPr>
        <p:spPr>
          <a:xfrm flipH="1">
            <a:off x="2117725" y="1414463"/>
            <a:ext cx="10255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9" name="Łącznik prosty ze strzałką 2078"/>
          <p:cNvCxnSpPr/>
          <p:nvPr/>
        </p:nvCxnSpPr>
        <p:spPr>
          <a:xfrm>
            <a:off x="2117725" y="1414463"/>
            <a:ext cx="0" cy="2000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Łącznik prostoliniowy 67"/>
          <p:cNvCxnSpPr/>
          <p:nvPr/>
        </p:nvCxnSpPr>
        <p:spPr>
          <a:xfrm flipH="1">
            <a:off x="6040438" y="1412875"/>
            <a:ext cx="10255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/>
          <p:cNvCxnSpPr/>
          <p:nvPr/>
        </p:nvCxnSpPr>
        <p:spPr>
          <a:xfrm>
            <a:off x="7065963" y="1414463"/>
            <a:ext cx="0" cy="2000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9" name="Picture 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7700" y="6457950"/>
            <a:ext cx="4445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Łącznik prosty ze strzałką 44"/>
          <p:cNvCxnSpPr/>
          <p:nvPr/>
        </p:nvCxnSpPr>
        <p:spPr>
          <a:xfrm>
            <a:off x="2208213" y="4429125"/>
            <a:ext cx="0" cy="2238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oliniowy 3"/>
          <p:cNvCxnSpPr/>
          <p:nvPr/>
        </p:nvCxnSpPr>
        <p:spPr>
          <a:xfrm>
            <a:off x="5076825" y="1614488"/>
            <a:ext cx="0" cy="3422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ze strzałką 5"/>
          <p:cNvCxnSpPr/>
          <p:nvPr/>
        </p:nvCxnSpPr>
        <p:spPr>
          <a:xfrm>
            <a:off x="5076825" y="5037138"/>
            <a:ext cx="4318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>
            <a:off x="5292725" y="6308725"/>
            <a:ext cx="2159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/>
          <p:cNvCxnSpPr/>
          <p:nvPr/>
        </p:nvCxnSpPr>
        <p:spPr>
          <a:xfrm flipV="1">
            <a:off x="7065963" y="3789363"/>
            <a:ext cx="0" cy="2159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ole tekstowe 42"/>
          <p:cNvSpPr txBox="1"/>
          <p:nvPr/>
        </p:nvSpPr>
        <p:spPr>
          <a:xfrm>
            <a:off x="5508625" y="3892550"/>
            <a:ext cx="30003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Ogród przydomowy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/>
      <p:bldP spid="25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55800" y="1276350"/>
            <a:ext cx="5511800" cy="3660775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55800" y="1287463"/>
            <a:ext cx="5438775" cy="3640137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55800" y="1270000"/>
            <a:ext cx="6016625" cy="3673475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955800" y="1268413"/>
            <a:ext cx="5491163" cy="3675062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sp>
        <p:nvSpPr>
          <p:cNvPr id="19" name="pole tekstowe 18"/>
          <p:cNvSpPr txBox="1"/>
          <p:nvPr/>
        </p:nvSpPr>
        <p:spPr>
          <a:xfrm>
            <a:off x="2581275" y="46038"/>
            <a:ext cx="37909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chemeClr val="tx1"/>
                </a:solidFill>
                <a:latin typeface="+mj-lt"/>
              </a:rPr>
              <a:t>Krajobrazy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3600" dirty="0">
                <a:solidFill>
                  <a:schemeClr val="tx1"/>
                </a:solidFill>
                <a:latin typeface="+mj-lt"/>
              </a:rPr>
              <a:t>rolnicze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0" y="692150"/>
            <a:ext cx="914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Są to części krajobrazów wiejskich, na których rozciągają się pola uprawne, sady i łąki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474663" y="2813050"/>
            <a:ext cx="12461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Pole żyta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44450" y="2805113"/>
            <a:ext cx="1676400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Pole rzepaku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1011238" y="2805113"/>
            <a:ext cx="709612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Łąka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367588" y="5286375"/>
            <a:ext cx="1525587" cy="1019175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633663" y="5310188"/>
            <a:ext cx="1489075" cy="995362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50825" y="5265738"/>
            <a:ext cx="1577975" cy="104775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sp>
        <p:nvSpPr>
          <p:cNvPr id="32" name="pole tekstowe 31"/>
          <p:cNvSpPr txBox="1"/>
          <p:nvPr/>
        </p:nvSpPr>
        <p:spPr>
          <a:xfrm>
            <a:off x="1144588" y="2805113"/>
            <a:ext cx="576262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Sad</a:t>
            </a: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927600" y="5308600"/>
            <a:ext cx="1635125" cy="99695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4" grpId="3"/>
      <p:bldP spid="25" grpId="0"/>
      <p:bldP spid="25" grpId="1"/>
      <p:bldP spid="25" grpId="2"/>
      <p:bldP spid="26" grpId="0"/>
      <p:bldP spid="26" grpId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ole tekstowe 18"/>
          <p:cNvSpPr txBox="1"/>
          <p:nvPr/>
        </p:nvSpPr>
        <p:spPr>
          <a:xfrm>
            <a:off x="2581275" y="46038"/>
            <a:ext cx="37909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chemeClr val="tx1"/>
                </a:solidFill>
                <a:latin typeface="+mj-lt"/>
              </a:rPr>
              <a:t>Krajobrazy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3600" dirty="0">
                <a:solidFill>
                  <a:schemeClr val="tx1"/>
                </a:solidFill>
                <a:latin typeface="+mj-lt"/>
              </a:rPr>
              <a:t>miejskie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395288" y="633413"/>
            <a:ext cx="84248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Przeważają w nich budynki pełniące różne funkcje i drogi tworzące gęstą sieć transportową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940425" y="4448175"/>
            <a:ext cx="2790825" cy="186055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5613" y="4476750"/>
            <a:ext cx="2747962" cy="1831975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83288" y="1525588"/>
            <a:ext cx="2747962" cy="1831975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5613" y="1525588"/>
            <a:ext cx="2747962" cy="1831975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2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16200000">
            <a:off x="13693348" y="1541398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pic>
        <p:nvPicPr>
          <p:cNvPr id="23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5400000">
            <a:off x="10637217" y="1541399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sp>
        <p:nvSpPr>
          <p:cNvPr id="25" name="pole tekstowe 24"/>
          <p:cNvSpPr txBox="1"/>
          <p:nvPr/>
        </p:nvSpPr>
        <p:spPr>
          <a:xfrm>
            <a:off x="3563938" y="1484313"/>
            <a:ext cx="19367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Wysokie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budynki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7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5400000">
            <a:off x="10637217" y="2013517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sp>
        <p:nvSpPr>
          <p:cNvPr id="30" name="pole tekstowe 29"/>
          <p:cNvSpPr txBox="1"/>
          <p:nvPr/>
        </p:nvSpPr>
        <p:spPr>
          <a:xfrm>
            <a:off x="3635375" y="2257425"/>
            <a:ext cx="6492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j-lt"/>
              </a:rPr>
              <a:t>Port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1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5400000">
            <a:off x="10637217" y="2509441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sp>
        <p:nvSpPr>
          <p:cNvPr id="35" name="pole tekstowe 34"/>
          <p:cNvSpPr txBox="1"/>
          <p:nvPr/>
        </p:nvSpPr>
        <p:spPr>
          <a:xfrm>
            <a:off x="3635375" y="2741613"/>
            <a:ext cx="9683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Mosty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7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10800000">
            <a:off x="15061275" y="2984624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pic>
        <p:nvPicPr>
          <p:cNvPr id="38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5078045" y="4405317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sp>
        <p:nvSpPr>
          <p:cNvPr id="39" name="pole tekstowe 38"/>
          <p:cNvSpPr txBox="1"/>
          <p:nvPr/>
        </p:nvSpPr>
        <p:spPr>
          <a:xfrm>
            <a:off x="6715125" y="3716338"/>
            <a:ext cx="12430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Tramwaje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0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16200000">
            <a:off x="13693348" y="4964837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pic>
        <p:nvPicPr>
          <p:cNvPr id="41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16200000">
            <a:off x="13693348" y="5436955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pic>
        <p:nvPicPr>
          <p:cNvPr id="42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16200000">
            <a:off x="13693348" y="5932879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pic>
        <p:nvPicPr>
          <p:cNvPr id="46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252520" y="4405317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sp>
        <p:nvSpPr>
          <p:cNvPr id="47" name="pole tekstowe 46"/>
          <p:cNvSpPr txBox="1"/>
          <p:nvPr/>
        </p:nvSpPr>
        <p:spPr>
          <a:xfrm>
            <a:off x="781050" y="3768725"/>
            <a:ext cx="20970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Dworzec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kolejowy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3" name="Łącznik prosty ze strzałką 32"/>
          <p:cNvCxnSpPr/>
          <p:nvPr/>
        </p:nvCxnSpPr>
        <p:spPr>
          <a:xfrm flipH="1">
            <a:off x="3348038" y="2460625"/>
            <a:ext cx="28733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/>
          <p:cNvCxnSpPr/>
          <p:nvPr/>
        </p:nvCxnSpPr>
        <p:spPr>
          <a:xfrm flipH="1">
            <a:off x="3348038" y="2957513"/>
            <a:ext cx="28733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/>
          <p:cNvCxnSpPr/>
          <p:nvPr/>
        </p:nvCxnSpPr>
        <p:spPr>
          <a:xfrm>
            <a:off x="1830388" y="4141788"/>
            <a:ext cx="0" cy="2238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ze strzałką 48"/>
          <p:cNvCxnSpPr/>
          <p:nvPr/>
        </p:nvCxnSpPr>
        <p:spPr>
          <a:xfrm>
            <a:off x="7335838" y="4149725"/>
            <a:ext cx="0" cy="2238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ole tekstowe 49"/>
          <p:cNvSpPr txBox="1"/>
          <p:nvPr/>
        </p:nvSpPr>
        <p:spPr>
          <a:xfrm>
            <a:off x="4160838" y="4724400"/>
            <a:ext cx="12430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Autobusy</a:t>
            </a:r>
          </a:p>
        </p:txBody>
      </p:sp>
      <p:sp>
        <p:nvSpPr>
          <p:cNvPr id="51" name="pole tekstowe 50"/>
          <p:cNvSpPr txBox="1"/>
          <p:nvPr/>
        </p:nvSpPr>
        <p:spPr>
          <a:xfrm>
            <a:off x="3746500" y="5192713"/>
            <a:ext cx="16573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Szerokie </a:t>
            </a:r>
            <a:r>
              <a:rPr lang="pl-PL" dirty="0" smtClean="0">
                <a:solidFill>
                  <a:schemeClr val="tx1"/>
                </a:solidFill>
                <a:latin typeface="+mj-lt"/>
              </a:rPr>
              <a:t>ulice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2" name="pole tekstowe 51"/>
          <p:cNvSpPr txBox="1"/>
          <p:nvPr/>
        </p:nvSpPr>
        <p:spPr>
          <a:xfrm>
            <a:off x="4179888" y="5661025"/>
            <a:ext cx="12239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Duży ruch</a:t>
            </a:r>
          </a:p>
        </p:txBody>
      </p:sp>
      <p:cxnSp>
        <p:nvCxnSpPr>
          <p:cNvPr id="53" name="Łącznik prosty ze strzałką 52"/>
          <p:cNvCxnSpPr/>
          <p:nvPr/>
        </p:nvCxnSpPr>
        <p:spPr>
          <a:xfrm>
            <a:off x="5435600" y="4941888"/>
            <a:ext cx="30638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Łącznik prosty ze strzałką 53"/>
          <p:cNvCxnSpPr/>
          <p:nvPr/>
        </p:nvCxnSpPr>
        <p:spPr>
          <a:xfrm>
            <a:off x="5435600" y="5413375"/>
            <a:ext cx="30638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Łącznik prosty ze strzałką 54"/>
          <p:cNvCxnSpPr/>
          <p:nvPr/>
        </p:nvCxnSpPr>
        <p:spPr>
          <a:xfrm>
            <a:off x="5435600" y="5886450"/>
            <a:ext cx="30638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ze strzałką 55"/>
          <p:cNvCxnSpPr/>
          <p:nvPr/>
        </p:nvCxnSpPr>
        <p:spPr>
          <a:xfrm flipV="1">
            <a:off x="7335838" y="3543300"/>
            <a:ext cx="1587" cy="2381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Łącznik prosty ze strzałką 56"/>
          <p:cNvCxnSpPr/>
          <p:nvPr/>
        </p:nvCxnSpPr>
        <p:spPr>
          <a:xfrm>
            <a:off x="5508625" y="1701800"/>
            <a:ext cx="3048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5" grpId="0"/>
      <p:bldP spid="39" grpId="0"/>
      <p:bldP spid="47" grpId="0"/>
      <p:bldP spid="50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09800" y="1946275"/>
            <a:ext cx="6235700" cy="3997325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49513" y="1946275"/>
            <a:ext cx="5995987" cy="3997325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81275" y="1946275"/>
            <a:ext cx="5864225" cy="4003675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63800" y="1946275"/>
            <a:ext cx="5981700" cy="3987800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sp>
        <p:nvSpPr>
          <p:cNvPr id="19" name="pole tekstowe 18"/>
          <p:cNvSpPr txBox="1"/>
          <p:nvPr/>
        </p:nvSpPr>
        <p:spPr>
          <a:xfrm>
            <a:off x="2268538" y="46038"/>
            <a:ext cx="482441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chemeClr val="tx1"/>
                </a:solidFill>
                <a:latin typeface="+mj-lt"/>
              </a:rPr>
              <a:t>Krajobrazy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przemy</a:t>
            </a:r>
            <a:r>
              <a:rPr lang="pl-PL" sz="3600" dirty="0" err="1">
                <a:solidFill>
                  <a:schemeClr val="tx1"/>
                </a:solidFill>
                <a:latin typeface="+mj-lt"/>
              </a:rPr>
              <a:t>słowe</a:t>
            </a:r>
            <a:endParaRPr lang="pl-PL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684213" y="692150"/>
            <a:ext cx="79200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Przeważają w nich fabryki, kopalnie, stocznie i inne zakłady przemysłowe;</a:t>
            </a:r>
          </a:p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mogą być częściami krajobrazów miejskich.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7432675" y="1477963"/>
            <a:ext cx="11525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Fabryka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7162800" y="1477963"/>
            <a:ext cx="1422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Elektrownia</a:t>
            </a:r>
          </a:p>
        </p:txBody>
      </p:sp>
      <p:sp>
        <p:nvSpPr>
          <p:cNvPr id="32" name="pole tekstowe 31"/>
          <p:cNvSpPr txBox="1"/>
          <p:nvPr/>
        </p:nvSpPr>
        <p:spPr>
          <a:xfrm>
            <a:off x="7334250" y="1477963"/>
            <a:ext cx="1250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Kopalnia</a:t>
            </a:r>
          </a:p>
        </p:txBody>
      </p:sp>
      <p:sp>
        <p:nvSpPr>
          <p:cNvPr id="28" name="pole tekstowe 27"/>
          <p:cNvSpPr txBox="1"/>
          <p:nvPr/>
        </p:nvSpPr>
        <p:spPr>
          <a:xfrm>
            <a:off x="7400925" y="1477963"/>
            <a:ext cx="11842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Stocznia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22263" y="2852738"/>
            <a:ext cx="1506537" cy="1004887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22263" y="1595438"/>
            <a:ext cx="1506537" cy="9652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22263" y="4148138"/>
            <a:ext cx="1512887" cy="1033462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28613" y="5445125"/>
            <a:ext cx="1500187" cy="1000125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4" grpId="3"/>
      <p:bldP spid="26" grpId="0"/>
      <p:bldP spid="26" grpId="1"/>
      <p:bldP spid="32" grpId="0"/>
      <p:bldP spid="28" grpId="0"/>
      <p:bldP spid="28" grpId="1"/>
      <p:bldP spid="28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65375" y="2119313"/>
            <a:ext cx="4646613" cy="3087687"/>
          </a:xfrm>
          <a:prstGeom prst="rect">
            <a:avLst/>
          </a:prstGeom>
          <a:noFill/>
          <a:ln w="190500" cap="sq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87688" y="2114550"/>
            <a:ext cx="3233737" cy="3098800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365375" y="2114550"/>
            <a:ext cx="4648200" cy="3098800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57438" y="2108200"/>
            <a:ext cx="4662487" cy="3109913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352675" y="2149475"/>
            <a:ext cx="4672013" cy="3027363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370138" y="2109788"/>
            <a:ext cx="4638675" cy="3106737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339752" y="2169200"/>
            <a:ext cx="4590001" cy="3060000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339752" y="2097063"/>
            <a:ext cx="4697413" cy="3132137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339752" y="2132856"/>
            <a:ext cx="4697413" cy="3132137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sp>
        <p:nvSpPr>
          <p:cNvPr id="12" name="pole tekstowe 11"/>
          <p:cNvSpPr txBox="1"/>
          <p:nvPr/>
        </p:nvSpPr>
        <p:spPr>
          <a:xfrm>
            <a:off x="2897188" y="6350"/>
            <a:ext cx="3330575" cy="631825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500" dirty="0" err="1">
                <a:solidFill>
                  <a:schemeClr val="tx1"/>
                </a:solidFill>
                <a:latin typeface="+mj-lt"/>
              </a:rPr>
              <a:t>Jaki</a:t>
            </a:r>
            <a:r>
              <a:rPr lang="en-US" sz="3500" dirty="0">
                <a:solidFill>
                  <a:schemeClr val="tx1"/>
                </a:solidFill>
                <a:latin typeface="+mj-lt"/>
              </a:rPr>
              <a:t> to </a:t>
            </a:r>
            <a:r>
              <a:rPr lang="en-US" sz="3500" dirty="0" err="1">
                <a:solidFill>
                  <a:schemeClr val="tx1"/>
                </a:solidFill>
                <a:latin typeface="+mj-lt"/>
              </a:rPr>
              <a:t>krajobraz</a:t>
            </a:r>
            <a:r>
              <a:rPr lang="en-US" sz="3500" dirty="0">
                <a:solidFill>
                  <a:schemeClr val="tx1"/>
                </a:solidFill>
                <a:latin typeface="+mj-lt"/>
              </a:rPr>
              <a:t>?</a:t>
            </a:r>
            <a:endParaRPr lang="pl-PL" sz="35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23850" y="765175"/>
            <a:ext cx="1501775" cy="996950"/>
          </a:xfrm>
          <a:prstGeom prst="rect">
            <a:avLst/>
          </a:prstGeom>
          <a:noFill/>
          <a:ln w="88900" cap="sq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184400" y="765175"/>
            <a:ext cx="1041400" cy="99695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308850" y="765175"/>
            <a:ext cx="1538288" cy="99695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3584575" y="765175"/>
            <a:ext cx="1511300" cy="1006475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5456238" y="766763"/>
            <a:ext cx="1492250" cy="995362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323850" y="5673725"/>
            <a:ext cx="1501775" cy="1008063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38" name="Picture 12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3849688" y="5668963"/>
            <a:ext cx="1489075" cy="992187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5651500" y="5654675"/>
            <a:ext cx="1511300" cy="1006475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2139950" y="5705475"/>
            <a:ext cx="1395413" cy="930275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sp>
        <p:nvSpPr>
          <p:cNvPr id="2" name="pole tekstowe 1"/>
          <p:cNvSpPr txBox="1"/>
          <p:nvPr/>
        </p:nvSpPr>
        <p:spPr>
          <a:xfrm>
            <a:off x="1547813" y="723900"/>
            <a:ext cx="323850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latin typeface="+mj-lt"/>
              </a:rPr>
              <a:t>1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2951163" y="723900"/>
            <a:ext cx="314325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latin typeface="+mj-lt"/>
              </a:rPr>
              <a:t>2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4833938" y="723900"/>
            <a:ext cx="314325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latin typeface="+mj-lt"/>
              </a:rPr>
              <a:t>3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6659563" y="723900"/>
            <a:ext cx="315912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8577263" y="723900"/>
            <a:ext cx="315912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5</a:t>
            </a:r>
          </a:p>
        </p:txBody>
      </p:sp>
      <p:sp>
        <p:nvSpPr>
          <p:cNvPr id="29" name="pole tekstowe 28"/>
          <p:cNvSpPr txBox="1"/>
          <p:nvPr/>
        </p:nvSpPr>
        <p:spPr>
          <a:xfrm>
            <a:off x="1547813" y="5621338"/>
            <a:ext cx="3238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latin typeface="+mj-lt"/>
              </a:rPr>
              <a:t>6</a:t>
            </a:r>
          </a:p>
        </p:txBody>
      </p:sp>
      <p:sp>
        <p:nvSpPr>
          <p:cNvPr id="33" name="pole tekstowe 32"/>
          <p:cNvSpPr txBox="1"/>
          <p:nvPr/>
        </p:nvSpPr>
        <p:spPr>
          <a:xfrm>
            <a:off x="3276600" y="5621338"/>
            <a:ext cx="314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7</a:t>
            </a:r>
          </a:p>
        </p:txBody>
      </p:sp>
      <p:sp>
        <p:nvSpPr>
          <p:cNvPr id="35" name="pole tekstowe 34"/>
          <p:cNvSpPr txBox="1"/>
          <p:nvPr/>
        </p:nvSpPr>
        <p:spPr>
          <a:xfrm>
            <a:off x="5076825" y="5621338"/>
            <a:ext cx="314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8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6875463" y="5621338"/>
            <a:ext cx="3159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latin typeface="+mj-lt"/>
              </a:rPr>
              <a:t>9</a:t>
            </a:r>
          </a:p>
        </p:txBody>
      </p:sp>
      <p:sp>
        <p:nvSpPr>
          <p:cNvPr id="40" name="pole tekstowe 39"/>
          <p:cNvSpPr txBox="1"/>
          <p:nvPr/>
        </p:nvSpPr>
        <p:spPr>
          <a:xfrm>
            <a:off x="1763713" y="1989138"/>
            <a:ext cx="3238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41" name="pole tekstowe 40"/>
          <p:cNvSpPr txBox="1"/>
          <p:nvPr/>
        </p:nvSpPr>
        <p:spPr>
          <a:xfrm>
            <a:off x="1768475" y="1989138"/>
            <a:ext cx="314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2" name="pole tekstowe 41"/>
          <p:cNvSpPr txBox="1"/>
          <p:nvPr/>
        </p:nvSpPr>
        <p:spPr>
          <a:xfrm>
            <a:off x="1768475" y="1989138"/>
            <a:ext cx="314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3" name="pole tekstowe 42"/>
          <p:cNvSpPr txBox="1"/>
          <p:nvPr/>
        </p:nvSpPr>
        <p:spPr>
          <a:xfrm>
            <a:off x="1768475" y="1989138"/>
            <a:ext cx="314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sp>
        <p:nvSpPr>
          <p:cNvPr id="44" name="pole tekstowe 43"/>
          <p:cNvSpPr txBox="1"/>
          <p:nvPr/>
        </p:nvSpPr>
        <p:spPr>
          <a:xfrm>
            <a:off x="1768475" y="1989138"/>
            <a:ext cx="314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5</a:t>
            </a:r>
          </a:p>
        </p:txBody>
      </p:sp>
      <p:sp>
        <p:nvSpPr>
          <p:cNvPr id="45" name="pole tekstowe 44"/>
          <p:cNvSpPr txBox="1"/>
          <p:nvPr/>
        </p:nvSpPr>
        <p:spPr>
          <a:xfrm>
            <a:off x="1763713" y="1989138"/>
            <a:ext cx="3238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6</a:t>
            </a:r>
          </a:p>
        </p:txBody>
      </p:sp>
      <p:sp>
        <p:nvSpPr>
          <p:cNvPr id="46" name="pole tekstowe 45"/>
          <p:cNvSpPr txBox="1"/>
          <p:nvPr/>
        </p:nvSpPr>
        <p:spPr>
          <a:xfrm>
            <a:off x="1768475" y="1989138"/>
            <a:ext cx="314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7</a:t>
            </a:r>
          </a:p>
        </p:txBody>
      </p:sp>
      <p:sp>
        <p:nvSpPr>
          <p:cNvPr id="48" name="pole tekstowe 47"/>
          <p:cNvSpPr txBox="1"/>
          <p:nvPr/>
        </p:nvSpPr>
        <p:spPr>
          <a:xfrm>
            <a:off x="1768475" y="1989138"/>
            <a:ext cx="314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8</a:t>
            </a:r>
          </a:p>
        </p:txBody>
      </p:sp>
      <p:sp>
        <p:nvSpPr>
          <p:cNvPr id="49" name="pole tekstowe 48"/>
          <p:cNvSpPr txBox="1"/>
          <p:nvPr/>
        </p:nvSpPr>
        <p:spPr>
          <a:xfrm>
            <a:off x="1768475" y="1989138"/>
            <a:ext cx="314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9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 nodeType="clickPar">
                      <p:stCondLst>
                        <p:cond delay="indefinite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8" grpId="0"/>
      <p:bldP spid="48" grpId="1"/>
      <p:bldP spid="49" grpId="0"/>
    </p:bldLst>
  </p:timing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6234</TotalTime>
  <Words>310</Words>
  <Application>Microsoft Office PowerPoint</Application>
  <PresentationFormat>Pokaz na ekranie (4:3)</PresentationFormat>
  <Paragraphs>85</Paragraphs>
  <Slides>10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6" baseType="lpstr">
      <vt:lpstr>Arial Unicode MS</vt:lpstr>
      <vt:lpstr>Arial</vt:lpstr>
      <vt:lpstr>Calibri</vt:lpstr>
      <vt:lpstr>Tahoma</vt:lpstr>
      <vt:lpstr>Times New Roman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BAKTERIE</dc:title>
  <dc:creator>Jarosław Michalecki</dc:creator>
  <cp:lastModifiedBy>mama</cp:lastModifiedBy>
  <cp:revision>693</cp:revision>
  <dcterms:modified xsi:type="dcterms:W3CDTF">2018-05-23T11:34:01Z</dcterms:modified>
</cp:coreProperties>
</file>